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B055C2-1F39-4AFA-9FA9-634F2F512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6C35A24-EF51-4142-9E83-749336632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B6231C-3D3F-4CCB-925A-D2855FEA5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0DCBB-7E9A-4D34-81F8-F17DE1642878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321E98-C74E-4FF9-8C79-472BFC477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A08B86-A100-4DE4-9B26-315C72EDC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E69A-1FD3-4AF9-8C2F-579CE46A9F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188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987E25-9D84-4561-8A92-92638377F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E246241-8789-47EB-A7D9-1C06B036C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72A454-00F7-4130-8D18-79D34ECC6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0DCBB-7E9A-4D34-81F8-F17DE1642878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8A751A-B4D2-45E1-B572-F5D35AB59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3FA3AD-EBCA-4329-87A4-3DF89FC3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E69A-1FD3-4AF9-8C2F-579CE46A9F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006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5F73325-D426-4C54-8448-F52AA83767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554917F-7987-46B2-B745-3EFD2553C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741C8A6-31D6-4AE0-8374-3CCFE1ED0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0DCBB-7E9A-4D34-81F8-F17DE1642878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426977-F4C0-443B-8412-2AD956B9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7E050A-3AB0-4DFE-B22F-DDFEFDF0B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E69A-1FD3-4AF9-8C2F-579CE46A9F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9148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5BF8EB-9D3F-49FD-A37C-9C313DF5D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DB4D7E8-4FC7-491B-A578-301C21EE8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F18149-5574-4A63-8B99-A37BE15C3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0DCBB-7E9A-4D34-81F8-F17DE1642878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4A60F4-7D3C-465F-97AF-B026CDA3D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9E08C5-035D-4BD6-BA68-1AFAE08B3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E69A-1FD3-4AF9-8C2F-579CE46A9F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817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2B39A1-DA9D-473C-9493-789F5216C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AF525C0-CDDC-4DEC-801F-43A6A4E0B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C52879-79F2-4E9F-9072-02E940A9F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0DCBB-7E9A-4D34-81F8-F17DE1642878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07F5A5-5C39-432F-8C91-39B09DB49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4867A3-2844-461A-A186-692A0629F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E69A-1FD3-4AF9-8C2F-579CE46A9F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29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8FFA89-E15E-4755-875B-96431D705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533638-79A3-4B75-B09C-8FC4D7D117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4D55BF0-B681-4570-BFB3-02162E9DB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255F969-2A4F-42BB-AE69-295B51BD0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0DCBB-7E9A-4D34-81F8-F17DE1642878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EF4A366-A612-4E13-B458-73B058AD1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23E565D-21AC-4A61-B210-2BA00404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E69A-1FD3-4AF9-8C2F-579CE46A9F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67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8E8E83-C6C1-4DBF-87D1-FD26C250E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788FD9A-456C-46CB-A6EB-AE63C0043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7E40CAE-7291-4F2C-B459-BA55FA7DD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79F3618-76E9-4377-AF15-8B83CE297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2DD6027-6D81-4CB3-A17A-04A25083B3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A1692CA-344F-4896-B22F-D7A92C050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0DCBB-7E9A-4D34-81F8-F17DE1642878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279FE6B-5302-4759-857C-78A0F3E8A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5414CEE-0051-4894-AE0E-A7A57302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E69A-1FD3-4AF9-8C2F-579CE46A9F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71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34E281-1CEB-40A3-AD7F-5EC84AB76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5FABB17-10FA-4177-A665-CAF72D634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0DCBB-7E9A-4D34-81F8-F17DE1642878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70B9C09-9432-4502-99B3-AC1BD1625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6EEC293-F093-42BF-AD76-8120EC59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E69A-1FD3-4AF9-8C2F-579CE46A9F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6051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F561327-E581-486A-B5CB-D051F7391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0DCBB-7E9A-4D34-81F8-F17DE1642878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C54B958-888B-4327-A968-60F4C046E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CFF9530-92F6-44F7-89B8-9BD5F5407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E69A-1FD3-4AF9-8C2F-579CE46A9F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164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D026FD-8E2F-46B0-9EA7-45371B8E2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CDAD19-CB16-422C-A5A7-93D4EC567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18F8F4A-664C-4203-B206-086C283DB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64DAD99-F386-47A0-843D-C4CA88BA0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0DCBB-7E9A-4D34-81F8-F17DE1642878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49A9F19-AEEA-4B2C-BB39-80F7E0449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81EC26B-6C9E-4736-8734-F33E3ECD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E69A-1FD3-4AF9-8C2F-579CE46A9F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6988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3BC818-AAFE-4A4F-A620-88AF9EA0F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8692513-D23E-4339-A8C9-4AA9F90714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A7E8FC5-C5EB-429B-8F0B-64BC3B607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E9340EB-DF5D-411B-A209-CD2F98F74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0DCBB-7E9A-4D34-81F8-F17DE1642878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691072A-C35A-44B1-8AF3-1285771C3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D62E65-1FE1-4F54-8D03-306943B4A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E69A-1FD3-4AF9-8C2F-579CE46A9F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045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5623950-289D-450B-A8B4-BF23CCEE6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8EB22E2-E576-4357-82E8-E9B767374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C4FB5B-158E-4643-9FFA-B549E7724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0DCBB-7E9A-4D34-81F8-F17DE1642878}" type="datetimeFigureOut">
              <a:rPr lang="cs-CZ" smtClean="0"/>
              <a:t>29.03.2021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21A92D-41A2-4980-B59A-4AF19EF01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366693-725D-415B-81D0-C9AFB6803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7E69A-1FD3-4AF9-8C2F-579CE46A9F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51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1AA1DF-63C0-455A-8C6B-14226C21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418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Vylušti značky prvků  a doplň název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66326913-6667-4AA6-962B-C3157D3661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366575"/>
              </p:ext>
            </p:extLst>
          </p:nvPr>
        </p:nvGraphicFramePr>
        <p:xfrm>
          <a:off x="2425177" y="2096042"/>
          <a:ext cx="7341646" cy="4206081"/>
        </p:xfrm>
        <a:graphic>
          <a:graphicData uri="http://schemas.openxmlformats.org/drawingml/2006/table">
            <a:tbl>
              <a:tblPr/>
              <a:tblGrid>
                <a:gridCol w="779644">
                  <a:extLst>
                    <a:ext uri="{9D8B030D-6E8A-4147-A177-3AD203B41FA5}">
                      <a16:colId xmlns:a16="http://schemas.microsoft.com/office/drawing/2014/main" val="2865585014"/>
                    </a:ext>
                  </a:extLst>
                </a:gridCol>
                <a:gridCol w="779644">
                  <a:extLst>
                    <a:ext uri="{9D8B030D-6E8A-4147-A177-3AD203B41FA5}">
                      <a16:colId xmlns:a16="http://schemas.microsoft.com/office/drawing/2014/main" val="1419449844"/>
                    </a:ext>
                  </a:extLst>
                </a:gridCol>
                <a:gridCol w="779644">
                  <a:extLst>
                    <a:ext uri="{9D8B030D-6E8A-4147-A177-3AD203B41FA5}">
                      <a16:colId xmlns:a16="http://schemas.microsoft.com/office/drawing/2014/main" val="1040073905"/>
                    </a:ext>
                  </a:extLst>
                </a:gridCol>
                <a:gridCol w="422307">
                  <a:extLst>
                    <a:ext uri="{9D8B030D-6E8A-4147-A177-3AD203B41FA5}">
                      <a16:colId xmlns:a16="http://schemas.microsoft.com/office/drawing/2014/main" val="1340971325"/>
                    </a:ext>
                  </a:extLst>
                </a:gridCol>
                <a:gridCol w="422307">
                  <a:extLst>
                    <a:ext uri="{9D8B030D-6E8A-4147-A177-3AD203B41FA5}">
                      <a16:colId xmlns:a16="http://schemas.microsoft.com/office/drawing/2014/main" val="4277683519"/>
                    </a:ext>
                  </a:extLst>
                </a:gridCol>
                <a:gridCol w="422307">
                  <a:extLst>
                    <a:ext uri="{9D8B030D-6E8A-4147-A177-3AD203B41FA5}">
                      <a16:colId xmlns:a16="http://schemas.microsoft.com/office/drawing/2014/main" val="3673178114"/>
                    </a:ext>
                  </a:extLst>
                </a:gridCol>
                <a:gridCol w="422307">
                  <a:extLst>
                    <a:ext uri="{9D8B030D-6E8A-4147-A177-3AD203B41FA5}">
                      <a16:colId xmlns:a16="http://schemas.microsoft.com/office/drawing/2014/main" val="2521949651"/>
                    </a:ext>
                  </a:extLst>
                </a:gridCol>
                <a:gridCol w="422307">
                  <a:extLst>
                    <a:ext uri="{9D8B030D-6E8A-4147-A177-3AD203B41FA5}">
                      <a16:colId xmlns:a16="http://schemas.microsoft.com/office/drawing/2014/main" val="3276953571"/>
                    </a:ext>
                  </a:extLst>
                </a:gridCol>
                <a:gridCol w="422307">
                  <a:extLst>
                    <a:ext uri="{9D8B030D-6E8A-4147-A177-3AD203B41FA5}">
                      <a16:colId xmlns:a16="http://schemas.microsoft.com/office/drawing/2014/main" val="1425281491"/>
                    </a:ext>
                  </a:extLst>
                </a:gridCol>
                <a:gridCol w="422307">
                  <a:extLst>
                    <a:ext uri="{9D8B030D-6E8A-4147-A177-3AD203B41FA5}">
                      <a16:colId xmlns:a16="http://schemas.microsoft.com/office/drawing/2014/main" val="3184090067"/>
                    </a:ext>
                  </a:extLst>
                </a:gridCol>
                <a:gridCol w="422307">
                  <a:extLst>
                    <a:ext uri="{9D8B030D-6E8A-4147-A177-3AD203B41FA5}">
                      <a16:colId xmlns:a16="http://schemas.microsoft.com/office/drawing/2014/main" val="56155359"/>
                    </a:ext>
                  </a:extLst>
                </a:gridCol>
                <a:gridCol w="422307">
                  <a:extLst>
                    <a:ext uri="{9D8B030D-6E8A-4147-A177-3AD203B41FA5}">
                      <a16:colId xmlns:a16="http://schemas.microsoft.com/office/drawing/2014/main" val="84372347"/>
                    </a:ext>
                  </a:extLst>
                </a:gridCol>
                <a:gridCol w="422307">
                  <a:extLst>
                    <a:ext uri="{9D8B030D-6E8A-4147-A177-3AD203B41FA5}">
                      <a16:colId xmlns:a16="http://schemas.microsoft.com/office/drawing/2014/main" val="847784725"/>
                    </a:ext>
                  </a:extLst>
                </a:gridCol>
                <a:gridCol w="779644">
                  <a:extLst>
                    <a:ext uri="{9D8B030D-6E8A-4147-A177-3AD203B41FA5}">
                      <a16:colId xmlns:a16="http://schemas.microsoft.com/office/drawing/2014/main" val="1376354223"/>
                    </a:ext>
                  </a:extLst>
                </a:gridCol>
              </a:tblGrid>
              <a:tr h="218407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368855"/>
                  </a:ext>
                </a:extLst>
              </a:tr>
              <a:tr h="218407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2598498"/>
                  </a:ext>
                </a:extLst>
              </a:tr>
              <a:tr h="218407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8970506"/>
                  </a:ext>
                </a:extLst>
              </a:tr>
              <a:tr h="218407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105785"/>
                  </a:ext>
                </a:extLst>
              </a:tr>
              <a:tr h="218407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3097922"/>
                  </a:ext>
                </a:extLst>
              </a:tr>
              <a:tr h="218407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087349"/>
                  </a:ext>
                </a:extLst>
              </a:tr>
              <a:tr h="218407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861848"/>
                  </a:ext>
                </a:extLst>
              </a:tr>
              <a:tr h="218407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557948"/>
                  </a:ext>
                </a:extLst>
              </a:tr>
              <a:tr h="211360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475254"/>
                  </a:ext>
                </a:extLst>
              </a:tr>
              <a:tr h="204315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8617627"/>
                  </a:ext>
                </a:extLst>
              </a:tr>
              <a:tr h="204315"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SLITINA HLINÍKU A HOŘČÍKU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4173044"/>
                  </a:ext>
                </a:extLst>
              </a:tr>
              <a:tr h="204315"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SODÍK MÁ PLAMEN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407846"/>
                  </a:ext>
                </a:extLst>
              </a:tr>
              <a:tr h="204315"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PEVNÁ, ALE KŘEHKÁ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725246"/>
                  </a:ext>
                </a:extLst>
              </a:tr>
              <a:tr h="204315">
                <a:tc gridSpan="3"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MOSAZ JE SLITINA MĚDI A …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757837"/>
                  </a:ext>
                </a:extLst>
              </a:tr>
              <a:tr h="204315"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KOVY VEDOU ELEKTRICKÝ..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752744"/>
                  </a:ext>
                </a:extLst>
              </a:tr>
              <a:tr h="204315">
                <a:tc gridSpan="4"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HOŘČÍK HOŘÍ …………PLAMENEM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480203"/>
                  </a:ext>
                </a:extLst>
              </a:tr>
              <a:tr h="204315">
                <a:tc gridSpan="3"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 SLITINA MĚDI A ZINKU JE …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9263197"/>
                  </a:ext>
                </a:extLst>
              </a:tr>
              <a:tr h="204315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 NA ŠPERKY SE POUŽÍVÁ ………… OCEL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6030887"/>
                  </a:ext>
                </a:extLst>
              </a:tr>
              <a:tr h="204315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2564312"/>
                  </a:ext>
                </a:extLst>
              </a:tr>
              <a:tr h="204315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5622233"/>
                  </a:ext>
                </a:extLst>
              </a:tr>
            </a:tbl>
          </a:graphicData>
        </a:graphic>
      </p:graphicFrame>
      <p:sp>
        <p:nvSpPr>
          <p:cNvPr id="5" name="Obdélník 4">
            <a:extLst>
              <a:ext uri="{FF2B5EF4-FFF2-40B4-BE49-F238E27FC236}">
                <a16:creationId xmlns:a16="http://schemas.microsoft.com/office/drawing/2014/main" id="{CDE070B7-E80D-465A-AA7C-A0415FB0E111}"/>
              </a:ext>
            </a:extLst>
          </p:cNvPr>
          <p:cNvSpPr/>
          <p:nvPr/>
        </p:nvSpPr>
        <p:spPr>
          <a:xfrm>
            <a:off x="7767687" y="4289196"/>
            <a:ext cx="2111604" cy="282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proud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A19C8B1-D00E-41F0-A624-4DA702AA38DC}"/>
              </a:ext>
            </a:extLst>
          </p:cNvPr>
          <p:cNvSpPr/>
          <p:nvPr/>
        </p:nvSpPr>
        <p:spPr>
          <a:xfrm>
            <a:off x="5334000" y="4309395"/>
            <a:ext cx="2111604" cy="282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chirurgická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FF19419-D4ED-4D2B-962F-674C136C5AA5}"/>
              </a:ext>
            </a:extLst>
          </p:cNvPr>
          <p:cNvSpPr/>
          <p:nvPr/>
        </p:nvSpPr>
        <p:spPr>
          <a:xfrm>
            <a:off x="9242196" y="4763602"/>
            <a:ext cx="2111604" cy="282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mosaz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388D334-AA72-45DD-80B9-CC916D8088AB}"/>
              </a:ext>
            </a:extLst>
          </p:cNvPr>
          <p:cNvSpPr/>
          <p:nvPr/>
        </p:nvSpPr>
        <p:spPr>
          <a:xfrm>
            <a:off x="6096000" y="4849306"/>
            <a:ext cx="2111604" cy="282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svítivým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57BFABB-21B9-4914-87E2-87F16A808C5C}"/>
              </a:ext>
            </a:extLst>
          </p:cNvPr>
          <p:cNvSpPr/>
          <p:nvPr/>
        </p:nvSpPr>
        <p:spPr>
          <a:xfrm>
            <a:off x="8377287" y="5115130"/>
            <a:ext cx="2111604" cy="336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litina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068F637F-9D0B-4049-A475-7FA2CC8F9C49}"/>
              </a:ext>
            </a:extLst>
          </p:cNvPr>
          <p:cNvSpPr/>
          <p:nvPr/>
        </p:nvSpPr>
        <p:spPr>
          <a:xfrm>
            <a:off x="6389802" y="5675240"/>
            <a:ext cx="2111604" cy="282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dural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EA598936-61AD-4DCE-A8A0-2CA1813C5734}"/>
              </a:ext>
            </a:extLst>
          </p:cNvPr>
          <p:cNvSpPr/>
          <p:nvPr/>
        </p:nvSpPr>
        <p:spPr>
          <a:xfrm>
            <a:off x="9433089" y="5607529"/>
            <a:ext cx="2111604" cy="282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žlutý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F5C34F0-CE23-4DA3-8FDC-5B281F935AED}"/>
              </a:ext>
            </a:extLst>
          </p:cNvPr>
          <p:cNvSpPr/>
          <p:nvPr/>
        </p:nvSpPr>
        <p:spPr>
          <a:xfrm>
            <a:off x="7863853" y="6160721"/>
            <a:ext cx="2111604" cy="282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zinek</a:t>
            </a:r>
          </a:p>
        </p:txBody>
      </p:sp>
    </p:spTree>
    <p:extLst>
      <p:ext uri="{BB962C8B-B14F-4D97-AF65-F5344CB8AC3E}">
        <p14:creationId xmlns:p14="http://schemas.microsoft.com/office/powerpoint/2010/main" val="1730371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BD540B-B907-4C6A-8B87-B570516B4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Platina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135333-5050-474F-BB3D-17708B0AB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Značka?</a:t>
            </a:r>
          </a:p>
          <a:p>
            <a:r>
              <a:rPr lang="cs-CZ" dirty="0"/>
              <a:t>Latinský název?</a:t>
            </a:r>
          </a:p>
          <a:p>
            <a:endParaRPr lang="cs-CZ" dirty="0"/>
          </a:p>
          <a:p>
            <a:r>
              <a:rPr lang="cs-CZ" dirty="0"/>
              <a:t>vlastnosti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E045F30-3B0A-4D20-9FF6-C446709CFBDD}"/>
              </a:ext>
            </a:extLst>
          </p:cNvPr>
          <p:cNvSpPr/>
          <p:nvPr/>
        </p:nvSpPr>
        <p:spPr>
          <a:xfrm>
            <a:off x="3151695" y="3475969"/>
            <a:ext cx="1998482" cy="4524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Stříbrně bílý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631B281-7F65-40C9-91C3-634B3DFCA136}"/>
              </a:ext>
            </a:extLst>
          </p:cNvPr>
          <p:cNvSpPr/>
          <p:nvPr/>
        </p:nvSpPr>
        <p:spPr>
          <a:xfrm>
            <a:off x="3151695" y="4065953"/>
            <a:ext cx="1998482" cy="4524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kov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D7D845D-16C4-4EF9-BE59-C4DAB16952CF}"/>
              </a:ext>
            </a:extLst>
          </p:cNvPr>
          <p:cNvSpPr/>
          <p:nvPr/>
        </p:nvSpPr>
        <p:spPr>
          <a:xfrm>
            <a:off x="3151695" y="4647626"/>
            <a:ext cx="1998482" cy="4524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těžký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C25BBBE-A1C0-43B7-939E-CACA34AF0358}"/>
              </a:ext>
            </a:extLst>
          </p:cNvPr>
          <p:cNvSpPr/>
          <p:nvPr/>
        </p:nvSpPr>
        <p:spPr>
          <a:xfrm>
            <a:off x="3151695" y="5393825"/>
            <a:ext cx="1998482" cy="4524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stabilní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8C440A2-4938-4C80-8A11-2E78913B8925}"/>
              </a:ext>
            </a:extLst>
          </p:cNvPr>
          <p:cNvSpPr/>
          <p:nvPr/>
        </p:nvSpPr>
        <p:spPr>
          <a:xfrm>
            <a:off x="1809946" y="6135311"/>
            <a:ext cx="3340231" cy="4524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Nereaguje s kyselinami ani hydroxidy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C7E026F-02F7-4DBB-A308-B6A7E3E1A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688" y="2490198"/>
            <a:ext cx="6275664" cy="417616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F555D91-9E03-4CDE-8D3C-72F13674D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572" y="660136"/>
            <a:ext cx="3340231" cy="250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79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ED0DB4-BE96-4172-9161-8A9CC0C0A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Využití platiny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9A0C7CD7-B23A-4B0A-8C27-F4BE21C784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773" t="33219" r="50000" b="31901"/>
          <a:stretch/>
        </p:blipFill>
        <p:spPr>
          <a:xfrm>
            <a:off x="2639504" y="2372396"/>
            <a:ext cx="6391374" cy="3773879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08446B96-0620-499C-88E5-FFFEC46821BE}"/>
              </a:ext>
            </a:extLst>
          </p:cNvPr>
          <p:cNvSpPr/>
          <p:nvPr/>
        </p:nvSpPr>
        <p:spPr>
          <a:xfrm>
            <a:off x="6617616" y="1529475"/>
            <a:ext cx="2413262" cy="5561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V autech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AA56781-C9E8-4BDE-A9CE-6C4320668E2A}"/>
              </a:ext>
            </a:extLst>
          </p:cNvPr>
          <p:cNvSpPr/>
          <p:nvPr/>
        </p:nvSpPr>
        <p:spPr>
          <a:xfrm>
            <a:off x="3602610" y="1583446"/>
            <a:ext cx="2413262" cy="5561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katalyzátor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827C40A-8306-45DD-A522-507B29215CBC}"/>
              </a:ext>
            </a:extLst>
          </p:cNvPr>
          <p:cNvSpPr/>
          <p:nvPr/>
        </p:nvSpPr>
        <p:spPr>
          <a:xfrm>
            <a:off x="323654" y="5112470"/>
            <a:ext cx="2413262" cy="5561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Škodlivé plyny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0348E3A8-F13E-4E5E-83D3-D49CD5F53DD8}"/>
              </a:ext>
            </a:extLst>
          </p:cNvPr>
          <p:cNvSpPr/>
          <p:nvPr/>
        </p:nvSpPr>
        <p:spPr>
          <a:xfrm>
            <a:off x="9370243" y="4259335"/>
            <a:ext cx="2413262" cy="5561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Méně škodlivé do ovzduší</a:t>
            </a: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EFBCC61B-E7D7-46A9-B984-41103F63DD81}"/>
              </a:ext>
            </a:extLst>
          </p:cNvPr>
          <p:cNvCxnSpPr>
            <a:cxnSpLocks/>
          </p:cNvCxnSpPr>
          <p:nvPr/>
        </p:nvCxnSpPr>
        <p:spPr>
          <a:xfrm>
            <a:off x="2413262" y="5390560"/>
            <a:ext cx="801278" cy="67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FD7C5F30-6E9A-4A4D-A024-68451827E5BA}"/>
              </a:ext>
            </a:extLst>
          </p:cNvPr>
          <p:cNvCxnSpPr>
            <a:cxnSpLocks/>
          </p:cNvCxnSpPr>
          <p:nvPr/>
        </p:nvCxnSpPr>
        <p:spPr>
          <a:xfrm>
            <a:off x="8507689" y="4418802"/>
            <a:ext cx="1135932" cy="118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079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FDAF78-5997-4928-9761-9CE2DE978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418"/>
            <a:ext cx="10515600" cy="1325563"/>
          </a:xfrm>
        </p:spPr>
        <p:txBody>
          <a:bodyPr/>
          <a:lstStyle/>
          <a:p>
            <a:r>
              <a:rPr lang="cs-CZ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Využití platiny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708C073E-41A9-4DED-A2DD-4BB1D896FA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701" t="32136" r="47888" b="31035"/>
          <a:stretch/>
        </p:blipFill>
        <p:spPr>
          <a:xfrm>
            <a:off x="725863" y="2102179"/>
            <a:ext cx="5634843" cy="3120272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69573DA3-F3D0-47B0-93EB-B145387DD7E9}"/>
              </a:ext>
            </a:extLst>
          </p:cNvPr>
          <p:cNvSpPr/>
          <p:nvPr/>
        </p:nvSpPr>
        <p:spPr>
          <a:xfrm>
            <a:off x="1932495" y="5674936"/>
            <a:ext cx="2677212" cy="414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Léky pro léčbu rakoviny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BD481F9-D876-4B84-8B9C-71C3C4DAAE64}"/>
              </a:ext>
            </a:extLst>
          </p:cNvPr>
          <p:cNvSpPr/>
          <p:nvPr/>
        </p:nvSpPr>
        <p:spPr>
          <a:xfrm>
            <a:off x="7948368" y="5674936"/>
            <a:ext cx="3118700" cy="641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</a:t>
            </a:r>
            <a:r>
              <a:rPr lang="cs-CZ" dirty="0" err="1"/>
              <a:t>tryseky</a:t>
            </a:r>
            <a:r>
              <a:rPr lang="cs-CZ" dirty="0"/>
              <a:t> na výrobu optických vláken- mobilní síť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41AE43D-E475-4822-8BEC-F6F21CBCED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50" t="30653" r="50000" b="31821"/>
          <a:stretch/>
        </p:blipFill>
        <p:spPr>
          <a:xfrm>
            <a:off x="7190295" y="2931738"/>
            <a:ext cx="4163505" cy="257351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21A1C63-7BA0-41E7-BFB2-5EFFE9FAF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1706" y="282371"/>
            <a:ext cx="3268234" cy="2734645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201730EE-3E38-4863-AD67-EB8ED0F6A2FF}"/>
              </a:ext>
            </a:extLst>
          </p:cNvPr>
          <p:cNvSpPr/>
          <p:nvPr/>
        </p:nvSpPr>
        <p:spPr>
          <a:xfrm>
            <a:off x="8587819" y="1168925"/>
            <a:ext cx="1894787" cy="405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šperky</a:t>
            </a:r>
          </a:p>
        </p:txBody>
      </p:sp>
    </p:spTree>
    <p:extLst>
      <p:ext uri="{BB962C8B-B14F-4D97-AF65-F5344CB8AC3E}">
        <p14:creationId xmlns:p14="http://schemas.microsoft.com/office/powerpoint/2010/main" val="1296799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1F7C4D-870B-4924-A398-30C1291FB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Titan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8720182-6258-4B1F-A3E7-B429EA709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Značka?</a:t>
            </a:r>
          </a:p>
          <a:p>
            <a:r>
              <a:rPr lang="cs-CZ" dirty="0"/>
              <a:t>Latinský název?</a:t>
            </a:r>
          </a:p>
          <a:p>
            <a:endParaRPr lang="cs-CZ" dirty="0"/>
          </a:p>
          <a:p>
            <a:r>
              <a:rPr lang="cs-CZ" dirty="0"/>
              <a:t>vlastnosti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2FB61D6-CD1F-4E34-B757-AE91DF5DB5EA}"/>
              </a:ext>
            </a:extLst>
          </p:cNvPr>
          <p:cNvSpPr/>
          <p:nvPr/>
        </p:nvSpPr>
        <p:spPr>
          <a:xfrm>
            <a:off x="3186260" y="3491069"/>
            <a:ext cx="1923068" cy="329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lehký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05BAA0C-4C9E-4F70-845A-B4C29894E098}"/>
              </a:ext>
            </a:extLst>
          </p:cNvPr>
          <p:cNvSpPr/>
          <p:nvPr/>
        </p:nvSpPr>
        <p:spPr>
          <a:xfrm>
            <a:off x="3186260" y="4046614"/>
            <a:ext cx="1923068" cy="329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tvrdý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32521F4-39BD-4B8C-843E-987B91D7EB41}"/>
              </a:ext>
            </a:extLst>
          </p:cNvPr>
          <p:cNvSpPr/>
          <p:nvPr/>
        </p:nvSpPr>
        <p:spPr>
          <a:xfrm>
            <a:off x="3186260" y="4530733"/>
            <a:ext cx="1923068" cy="329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stříbrný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5D32222-BBF6-474D-BCB8-05F8D89D4369}"/>
              </a:ext>
            </a:extLst>
          </p:cNvPr>
          <p:cNvSpPr/>
          <p:nvPr/>
        </p:nvSpPr>
        <p:spPr>
          <a:xfrm>
            <a:off x="3186260" y="5016143"/>
            <a:ext cx="1923068" cy="329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lesklý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6A2C611-86C1-402E-9EB1-DAD1FDE429A0}"/>
              </a:ext>
            </a:extLst>
          </p:cNvPr>
          <p:cNvSpPr/>
          <p:nvPr/>
        </p:nvSpPr>
        <p:spPr>
          <a:xfrm>
            <a:off x="3186260" y="5635199"/>
            <a:ext cx="1923068" cy="329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tvrdost jako ocel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C76EB5E-897B-46AB-AE13-C5B8D0C394FA}"/>
              </a:ext>
            </a:extLst>
          </p:cNvPr>
          <p:cNvSpPr/>
          <p:nvPr/>
        </p:nvSpPr>
        <p:spPr>
          <a:xfrm>
            <a:off x="3186260" y="6466081"/>
            <a:ext cx="1923068" cy="329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odolný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4F59E3F-0073-4067-990A-EF3636E42E47}"/>
              </a:ext>
            </a:extLst>
          </p:cNvPr>
          <p:cNvSpPr/>
          <p:nvPr/>
        </p:nvSpPr>
        <p:spPr>
          <a:xfrm>
            <a:off x="2516957" y="6072632"/>
            <a:ext cx="2592371" cy="329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mnohem lehčí než ocel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B82C105-B187-4F44-BEFF-3509E84BC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843" y="1825625"/>
            <a:ext cx="5869462" cy="369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04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BE818B-F8CC-4860-9CF4-F86FE3C6D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Využití</a:t>
            </a:r>
            <a:r>
              <a:rPr lang="cs-CZ" dirty="0"/>
              <a:t> </a:t>
            </a:r>
            <a:r>
              <a:rPr lang="cs-CZ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titanu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07F5F8-D5B2-4861-9BF0-724284270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Letecké konstrukce</a:t>
            </a:r>
          </a:p>
          <a:p>
            <a:r>
              <a:rPr lang="cs-CZ" dirty="0"/>
              <a:t>Kloubní implantáty</a:t>
            </a:r>
          </a:p>
          <a:p>
            <a:r>
              <a:rPr lang="cs-CZ" dirty="0"/>
              <a:t>Piercing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Slitina Ti+ </a:t>
            </a:r>
            <a:r>
              <a:rPr lang="cs-CZ" dirty="0" err="1"/>
              <a:t>Mn</a:t>
            </a:r>
            <a:r>
              <a:rPr lang="cs-CZ" dirty="0"/>
              <a:t>, Al, </a:t>
            </a:r>
            <a:r>
              <a:rPr lang="cs-CZ" dirty="0" err="1"/>
              <a:t>Zn</a:t>
            </a:r>
            <a:endParaRPr lang="cs-CZ" dirty="0"/>
          </a:p>
          <a:p>
            <a:r>
              <a:rPr lang="cs-CZ" dirty="0"/>
              <a:t>Golfové hole</a:t>
            </a:r>
          </a:p>
          <a:p>
            <a:r>
              <a:rPr lang="cs-CZ" dirty="0"/>
              <a:t>Brýle</a:t>
            </a:r>
          </a:p>
          <a:p>
            <a:r>
              <a:rPr lang="cs-CZ" dirty="0"/>
              <a:t>Hodinky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4BB602A-6C00-446A-AD26-C06550BA0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8915" y="245506"/>
            <a:ext cx="2143125" cy="21431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14FFE4B-8BB6-4ECF-B70B-BB3164A88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699" y="201759"/>
            <a:ext cx="3983246" cy="223061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9133D26-3F28-48C7-BC2B-0B631BE49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515" y="2716689"/>
            <a:ext cx="4091525" cy="272272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1936965-6B3C-4910-9CB6-11618F1C3B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5426" y="2567553"/>
            <a:ext cx="2775701" cy="302099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6351654-5633-4D52-A8D7-4FE34637C9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4189" y="4669766"/>
            <a:ext cx="3179154" cy="210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8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922F91-0F04-4449-B960-E2270751E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Zvláštní</a:t>
            </a:r>
            <a:r>
              <a:rPr lang="cs-CZ" dirty="0"/>
              <a:t> </a:t>
            </a:r>
            <a:r>
              <a:rPr lang="cs-CZ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vlastnost</a:t>
            </a:r>
            <a:r>
              <a:rPr lang="cs-CZ" dirty="0"/>
              <a:t> </a:t>
            </a:r>
            <a:r>
              <a:rPr lang="cs-CZ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titanu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4190ED-CDBD-4A97-BE1E-5BB36F365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Tvarová paměť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EA7166E-0FB6-44A0-938A-02774F758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20" t="32989" r="52371" b="31272"/>
          <a:stretch/>
        </p:blipFill>
        <p:spPr>
          <a:xfrm>
            <a:off x="3733014" y="1487607"/>
            <a:ext cx="7070103" cy="468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74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78EC50-293F-4F48-B345-97954E7E0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Kovy budoucnosti    (zápis)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491A919-96DD-4026-8E81-E8F6374C9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Stříbro, platina, titan a zlato</a:t>
            </a:r>
          </a:p>
          <a:p>
            <a:r>
              <a:rPr lang="cs-CZ" dirty="0"/>
              <a:t>Stříbrné nebo zlaté, odolné</a:t>
            </a:r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EB3560A9-0F14-4A83-9A0A-84F759BFC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002623"/>
              </p:ext>
            </p:extLst>
          </p:nvPr>
        </p:nvGraphicFramePr>
        <p:xfrm>
          <a:off x="1777430" y="2753475"/>
          <a:ext cx="9576371" cy="4027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866">
                  <a:extLst>
                    <a:ext uri="{9D8B030D-6E8A-4147-A177-3AD203B41FA5}">
                      <a16:colId xmlns:a16="http://schemas.microsoft.com/office/drawing/2014/main" val="3984205945"/>
                    </a:ext>
                  </a:extLst>
                </a:gridCol>
                <a:gridCol w="1845114">
                  <a:extLst>
                    <a:ext uri="{9D8B030D-6E8A-4147-A177-3AD203B41FA5}">
                      <a16:colId xmlns:a16="http://schemas.microsoft.com/office/drawing/2014/main" val="2184722872"/>
                    </a:ext>
                  </a:extLst>
                </a:gridCol>
                <a:gridCol w="2050128">
                  <a:extLst>
                    <a:ext uri="{9D8B030D-6E8A-4147-A177-3AD203B41FA5}">
                      <a16:colId xmlns:a16="http://schemas.microsoft.com/office/drawing/2014/main" val="1263664843"/>
                    </a:ext>
                  </a:extLst>
                </a:gridCol>
                <a:gridCol w="2019376">
                  <a:extLst>
                    <a:ext uri="{9D8B030D-6E8A-4147-A177-3AD203B41FA5}">
                      <a16:colId xmlns:a16="http://schemas.microsoft.com/office/drawing/2014/main" val="411158569"/>
                    </a:ext>
                  </a:extLst>
                </a:gridCol>
                <a:gridCol w="2244887">
                  <a:extLst>
                    <a:ext uri="{9D8B030D-6E8A-4147-A177-3AD203B41FA5}">
                      <a16:colId xmlns:a16="http://schemas.microsoft.com/office/drawing/2014/main" val="2713403782"/>
                    </a:ext>
                  </a:extLst>
                </a:gridCol>
              </a:tblGrid>
              <a:tr h="723698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Stříbro </a:t>
                      </a:r>
                      <a:r>
                        <a:rPr lang="cs-CZ" dirty="0" err="1"/>
                        <a:t>Ag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Zlato 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Platina </a:t>
                      </a:r>
                      <a:r>
                        <a:rPr lang="cs-CZ" dirty="0" err="1"/>
                        <a:t>Pt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Titan 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743210"/>
                  </a:ext>
                </a:extLst>
              </a:tr>
              <a:tr h="723698">
                <a:tc>
                  <a:txBody>
                    <a:bodyPr/>
                    <a:lstStyle/>
                    <a:p>
                      <a:r>
                        <a:rPr lang="cs-CZ" dirty="0"/>
                        <a:t>VLASTNOSTI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Akantit</a:t>
                      </a:r>
                      <a:r>
                        <a:rPr lang="cs-CZ" dirty="0"/>
                        <a:t>-hornina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Kujný</a:t>
                      </a:r>
                    </a:p>
                    <a:p>
                      <a:r>
                        <a:rPr lang="cs-CZ" dirty="0"/>
                        <a:t>Měkké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Těžký</a:t>
                      </a:r>
                    </a:p>
                    <a:p>
                      <a:r>
                        <a:rPr lang="cs-CZ" dirty="0"/>
                        <a:t>stabilní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Lehký</a:t>
                      </a:r>
                    </a:p>
                    <a:p>
                      <a:r>
                        <a:rPr lang="cs-CZ" dirty="0"/>
                        <a:t>tvrdý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810312"/>
                  </a:ext>
                </a:extLst>
              </a:tr>
              <a:tr h="928188">
                <a:tc>
                  <a:txBody>
                    <a:bodyPr/>
                    <a:lstStyle/>
                    <a:p>
                      <a:r>
                        <a:rPr lang="cs-CZ" dirty="0"/>
                        <a:t>POUŽITÍ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Šperky</a:t>
                      </a:r>
                    </a:p>
                    <a:p>
                      <a:r>
                        <a:rPr lang="cs-CZ" dirty="0"/>
                        <a:t>mince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Šperky</a:t>
                      </a:r>
                    </a:p>
                    <a:p>
                      <a:r>
                        <a:rPr lang="cs-CZ" dirty="0"/>
                        <a:t>Investiční zlato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Šperky</a:t>
                      </a:r>
                    </a:p>
                    <a:p>
                      <a:r>
                        <a:rPr lang="cs-CZ" dirty="0"/>
                        <a:t>Léky pro léčbu rakoviny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Letectví</a:t>
                      </a:r>
                    </a:p>
                    <a:p>
                      <a:r>
                        <a:rPr lang="cs-CZ" dirty="0"/>
                        <a:t>Kloubní implantáty</a:t>
                      </a:r>
                    </a:p>
                    <a:p>
                      <a:r>
                        <a:rPr lang="cs-CZ" dirty="0"/>
                        <a:t>Piercing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007755"/>
                  </a:ext>
                </a:extLst>
              </a:tr>
              <a:tr h="723698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Dříve příbory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Mince</a:t>
                      </a:r>
                    </a:p>
                    <a:p>
                      <a:r>
                        <a:rPr lang="cs-CZ" dirty="0"/>
                        <a:t>pozlacení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Trysky na výrobu optických vláken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Golfové hole</a:t>
                      </a:r>
                    </a:p>
                    <a:p>
                      <a:r>
                        <a:rPr lang="cs-CZ" dirty="0"/>
                        <a:t>Brýle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123988"/>
                  </a:ext>
                </a:extLst>
              </a:tr>
              <a:tr h="928188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Černání – oxiduje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Ryzí- 24 karátů</a:t>
                      </a:r>
                    </a:p>
                    <a:p>
                      <a:r>
                        <a:rPr lang="cs-CZ" dirty="0"/>
                        <a:t>Rýžování (OTAVA), prolévání kyanidem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Auta- katalyzátory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Tvarová paměť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626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971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EC04A0-4E22-499E-9546-4F9939EBD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DÚ z online hodiny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72DD08-61AF-4FA3-B3EE-07ABEF44C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Práce s textem v učebnici str. 67 – 68</a:t>
            </a:r>
          </a:p>
          <a:p>
            <a:pPr marL="0" indent="0">
              <a:buNone/>
            </a:pPr>
            <a:r>
              <a:rPr lang="cs-CZ" b="1" u="sng" dirty="0"/>
              <a:t>Hliník</a:t>
            </a:r>
          </a:p>
          <a:p>
            <a:r>
              <a:rPr lang="cs-CZ" dirty="0"/>
              <a:t>Značka: 		latinský název:</a:t>
            </a:r>
          </a:p>
          <a:p>
            <a:r>
              <a:rPr lang="cs-CZ" dirty="0"/>
              <a:t>Vzhled:</a:t>
            </a:r>
          </a:p>
          <a:p>
            <a:r>
              <a:rPr lang="cs-CZ" dirty="0"/>
              <a:t>Použití: </a:t>
            </a:r>
          </a:p>
          <a:p>
            <a:endParaRPr lang="cs-CZ" dirty="0"/>
          </a:p>
          <a:p>
            <a:r>
              <a:rPr lang="cs-CZ" dirty="0"/>
              <a:t>Způsobuje onemocnění:</a:t>
            </a:r>
          </a:p>
          <a:p>
            <a:endParaRPr lang="cs-CZ" dirty="0"/>
          </a:p>
          <a:p>
            <a:r>
              <a:rPr lang="cs-CZ" dirty="0"/>
              <a:t>DÚ nezasílat, kontrola na další online hodině.</a:t>
            </a:r>
          </a:p>
        </p:txBody>
      </p:sp>
    </p:spTree>
    <p:extLst>
      <p:ext uri="{BB962C8B-B14F-4D97-AF65-F5344CB8AC3E}">
        <p14:creationId xmlns:p14="http://schemas.microsoft.com/office/powerpoint/2010/main" val="4169635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5857F9-86CA-4DA4-8649-5A7EF8F819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Kovy</a:t>
            </a:r>
            <a:r>
              <a:rPr lang="cs-CZ" dirty="0"/>
              <a:t> </a:t>
            </a:r>
            <a:r>
              <a:rPr lang="cs-CZ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budoucnosti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29782C5-B0DF-48E8-BCDB-EB8D804E66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25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78C69E-C264-43A4-9B19-CCAE95631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Stříbro</a:t>
            </a:r>
            <a:endParaRPr lang="cs-CZ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6BE934-E42D-4F1E-8F6D-9770FB1CF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Značka?</a:t>
            </a:r>
          </a:p>
          <a:p>
            <a:r>
              <a:rPr lang="cs-CZ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Latinský název?</a:t>
            </a:r>
          </a:p>
          <a:p>
            <a:endParaRPr lang="cs-CZ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r>
              <a:rPr lang="cs-CZ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vlastnosti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345999D-314A-4165-9564-721F7DC45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554" y="1716633"/>
            <a:ext cx="5087234" cy="3985668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18CDB0B1-8115-48AA-8070-A46F3E76D460}"/>
              </a:ext>
            </a:extLst>
          </p:cNvPr>
          <p:cNvSpPr/>
          <p:nvPr/>
        </p:nvSpPr>
        <p:spPr>
          <a:xfrm>
            <a:off x="2801330" y="4094701"/>
            <a:ext cx="1725105" cy="438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lesklý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5A8A2F0-351A-4697-B7F1-2D501B6EF190}"/>
              </a:ext>
            </a:extLst>
          </p:cNvPr>
          <p:cNvSpPr/>
          <p:nvPr/>
        </p:nvSpPr>
        <p:spPr>
          <a:xfrm>
            <a:off x="2801329" y="4963784"/>
            <a:ext cx="1725105" cy="438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kov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61CA8C1-6C85-4B55-9B5A-1BADC515C946}"/>
              </a:ext>
            </a:extLst>
          </p:cNvPr>
          <p:cNvSpPr/>
          <p:nvPr/>
        </p:nvSpPr>
        <p:spPr>
          <a:xfrm>
            <a:off x="2801331" y="5702301"/>
            <a:ext cx="2986727" cy="438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Tepelná a elektrická vodivost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64F3FC5-40CB-47CF-842E-7B38203304A8}"/>
              </a:ext>
            </a:extLst>
          </p:cNvPr>
          <p:cNvSpPr/>
          <p:nvPr/>
        </p:nvSpPr>
        <p:spPr>
          <a:xfrm>
            <a:off x="2801329" y="3313282"/>
            <a:ext cx="1725105" cy="438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stříbrný</a:t>
            </a:r>
          </a:p>
        </p:txBody>
      </p:sp>
    </p:spTree>
    <p:extLst>
      <p:ext uri="{BB962C8B-B14F-4D97-AF65-F5344CB8AC3E}">
        <p14:creationId xmlns:p14="http://schemas.microsoft.com/office/powerpoint/2010/main" val="1068338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275B97-18A0-488D-8355-6C1A09CBB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Výskyt</a:t>
            </a:r>
            <a:r>
              <a:rPr lang="cs-CZ" dirty="0"/>
              <a:t> a </a:t>
            </a:r>
            <a:r>
              <a:rPr lang="cs-CZ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použití</a:t>
            </a: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A9616D9D-6C82-4412-AABE-9171369A5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6676" y="1690688"/>
            <a:ext cx="4364660" cy="43646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B7A2208-5379-452A-8391-F88C03A0B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54" y="4067315"/>
            <a:ext cx="6046819" cy="242556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894EB92-8DF1-440E-9F7E-A547E33BF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1197" y="156369"/>
            <a:ext cx="3088210" cy="205506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5F08073-9D3F-4827-B9D5-965D272D7C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044" t="21170" r="6048" b="49999"/>
          <a:stretch/>
        </p:blipFill>
        <p:spPr>
          <a:xfrm>
            <a:off x="1288969" y="1545997"/>
            <a:ext cx="4106356" cy="1977272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25FB0D32-0DD9-46EF-BF24-610D032F0886}"/>
              </a:ext>
            </a:extLst>
          </p:cNvPr>
          <p:cNvSpPr/>
          <p:nvPr/>
        </p:nvSpPr>
        <p:spPr>
          <a:xfrm>
            <a:off x="6796676" y="508894"/>
            <a:ext cx="1960775" cy="4332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příbory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D57E057-DA24-420C-A827-A0787F891E2D}"/>
              </a:ext>
            </a:extLst>
          </p:cNvPr>
          <p:cNvSpPr/>
          <p:nvPr/>
        </p:nvSpPr>
        <p:spPr>
          <a:xfrm>
            <a:off x="4633249" y="1583704"/>
            <a:ext cx="1960775" cy="4332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hornina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158AA34-FECC-4E6A-9182-59957977B30A}"/>
              </a:ext>
            </a:extLst>
          </p:cNvPr>
          <p:cNvSpPr/>
          <p:nvPr/>
        </p:nvSpPr>
        <p:spPr>
          <a:xfrm>
            <a:off x="10277181" y="5063470"/>
            <a:ext cx="1960775" cy="4332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šperky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E9BB2159-590C-4B01-A66A-960F7610CCF1}"/>
              </a:ext>
            </a:extLst>
          </p:cNvPr>
          <p:cNvSpPr/>
          <p:nvPr/>
        </p:nvSpPr>
        <p:spPr>
          <a:xfrm>
            <a:off x="6188697" y="5699232"/>
            <a:ext cx="1960775" cy="4332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mince</a:t>
            </a:r>
          </a:p>
        </p:txBody>
      </p:sp>
    </p:spTree>
    <p:extLst>
      <p:ext uri="{BB962C8B-B14F-4D97-AF65-F5344CB8AC3E}">
        <p14:creationId xmlns:p14="http://schemas.microsoft.com/office/powerpoint/2010/main" val="2935859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C94BE5-E0C7-446B-A142-C3D6D18B7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stříbro zčerná???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34BB3E03-75A0-44DC-AC68-1F0C42E68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2009" y="1932495"/>
            <a:ext cx="5228797" cy="3916551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1F6FF33-18A8-4ED7-A1A0-6DA691C75259}"/>
              </a:ext>
            </a:extLst>
          </p:cNvPr>
          <p:cNvSpPr/>
          <p:nvPr/>
        </p:nvSpPr>
        <p:spPr>
          <a:xfrm>
            <a:off x="1054624" y="2264078"/>
            <a:ext cx="3573544" cy="5279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Pokrývá se souvislou vrstvou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BF946557-6DDE-4E63-A6B2-439FDDEC8D10}"/>
              </a:ext>
            </a:extLst>
          </p:cNvPr>
          <p:cNvSpPr/>
          <p:nvPr/>
        </p:nvSpPr>
        <p:spPr>
          <a:xfrm>
            <a:off x="1054624" y="1510009"/>
            <a:ext cx="3573544" cy="5279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oxiduje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A80E98B-6C90-4ED3-9DC1-8D51B4165E5F}"/>
              </a:ext>
            </a:extLst>
          </p:cNvPr>
          <p:cNvSpPr/>
          <p:nvPr/>
        </p:nvSpPr>
        <p:spPr>
          <a:xfrm>
            <a:off x="1143000" y="3182794"/>
            <a:ext cx="3573544" cy="5279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Na našem těle reaguje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02AF6E9-4247-4162-BA3D-0AD5A9F5D05A}"/>
              </a:ext>
            </a:extLst>
          </p:cNvPr>
          <p:cNvSpPr/>
          <p:nvPr/>
        </p:nvSpPr>
        <p:spPr>
          <a:xfrm>
            <a:off x="1143000" y="4073950"/>
            <a:ext cx="3573544" cy="5279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S aminokyselinami obsahující síru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058F3837-36C9-434B-BDC1-6784E0E9D4CB}"/>
              </a:ext>
            </a:extLst>
          </p:cNvPr>
          <p:cNvSpPr/>
          <p:nvPr/>
        </p:nvSpPr>
        <p:spPr>
          <a:xfrm>
            <a:off x="1143000" y="4908223"/>
            <a:ext cx="3573544" cy="5279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Vzniká sulfid stříbrný</a:t>
            </a:r>
          </a:p>
        </p:txBody>
      </p:sp>
    </p:spTree>
    <p:extLst>
      <p:ext uri="{BB962C8B-B14F-4D97-AF65-F5344CB8AC3E}">
        <p14:creationId xmlns:p14="http://schemas.microsoft.com/office/powerpoint/2010/main" val="1162973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C854C0-5AA6-426F-94C1-086FB49A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Zlato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BC2008-2F86-4459-96AB-A2BE334E9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Značka??</a:t>
            </a:r>
          </a:p>
          <a:p>
            <a:r>
              <a:rPr lang="cs-CZ" dirty="0"/>
              <a:t>Latinský název??</a:t>
            </a:r>
          </a:p>
          <a:p>
            <a:endParaRPr lang="cs-CZ" dirty="0"/>
          </a:p>
          <a:p>
            <a:r>
              <a:rPr lang="cs-CZ" dirty="0"/>
              <a:t>vlastnosti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741B233-5571-44AE-881F-399A16FD63C9}"/>
              </a:ext>
            </a:extLst>
          </p:cNvPr>
          <p:cNvSpPr/>
          <p:nvPr/>
        </p:nvSpPr>
        <p:spPr>
          <a:xfrm>
            <a:off x="2895599" y="3605368"/>
            <a:ext cx="1979629" cy="3959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lesklé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58006DB-F0FC-426D-8EC3-B0CE1AB8770E}"/>
              </a:ext>
            </a:extLst>
          </p:cNvPr>
          <p:cNvSpPr/>
          <p:nvPr/>
        </p:nvSpPr>
        <p:spPr>
          <a:xfrm>
            <a:off x="2895599" y="4278508"/>
            <a:ext cx="1979629" cy="3959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kov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1252B09-BCBA-49A6-B506-C4B85D6BA489}"/>
              </a:ext>
            </a:extLst>
          </p:cNvPr>
          <p:cNvSpPr/>
          <p:nvPr/>
        </p:nvSpPr>
        <p:spPr>
          <a:xfrm>
            <a:off x="2895599" y="4899416"/>
            <a:ext cx="1979629" cy="3959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žluté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BD5BE15-3F35-4338-BBD5-71474369A077}"/>
              </a:ext>
            </a:extLst>
          </p:cNvPr>
          <p:cNvSpPr/>
          <p:nvPr/>
        </p:nvSpPr>
        <p:spPr>
          <a:xfrm>
            <a:off x="2895600" y="5562294"/>
            <a:ext cx="1979629" cy="3959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měkké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BBADD08-CFF6-4BDD-A37B-5E20E996FC77}"/>
              </a:ext>
            </a:extLst>
          </p:cNvPr>
          <p:cNvSpPr/>
          <p:nvPr/>
        </p:nvSpPr>
        <p:spPr>
          <a:xfrm>
            <a:off x="2895600" y="6141232"/>
            <a:ext cx="1979629" cy="3959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stabilní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10242F3-C5FB-4B07-A9B9-B370C20EF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938" y="1527143"/>
            <a:ext cx="5607511" cy="3220530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E2B04CE0-C1C9-4CCC-9E95-3960644E6CB9}"/>
              </a:ext>
            </a:extLst>
          </p:cNvPr>
          <p:cNvSpPr/>
          <p:nvPr/>
        </p:nvSpPr>
        <p:spPr>
          <a:xfrm>
            <a:off x="5625838" y="4254852"/>
            <a:ext cx="2366128" cy="395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Otava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7D557BA3-3489-4CC8-A064-987D57EDC9F7}"/>
              </a:ext>
            </a:extLst>
          </p:cNvPr>
          <p:cNvSpPr/>
          <p:nvPr/>
        </p:nvSpPr>
        <p:spPr>
          <a:xfrm>
            <a:off x="5625838" y="4949809"/>
            <a:ext cx="2366128" cy="395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rýžování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1B0B5054-245A-4C8E-926E-9356905491B7}"/>
              </a:ext>
            </a:extLst>
          </p:cNvPr>
          <p:cNvSpPr/>
          <p:nvPr/>
        </p:nvSpPr>
        <p:spPr>
          <a:xfrm>
            <a:off x="5660796" y="5525548"/>
            <a:ext cx="2366128" cy="395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zlaté žíly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FCA0F14-1371-4FB1-94E7-EAB134556F88}"/>
              </a:ext>
            </a:extLst>
          </p:cNvPr>
          <p:cNvSpPr/>
          <p:nvPr/>
        </p:nvSpPr>
        <p:spPr>
          <a:xfrm>
            <a:off x="5660795" y="6113937"/>
            <a:ext cx="2813901" cy="395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Kujné – až na tenké plíšky</a:t>
            </a:r>
          </a:p>
        </p:txBody>
      </p:sp>
    </p:spTree>
    <p:extLst>
      <p:ext uri="{BB962C8B-B14F-4D97-AF65-F5344CB8AC3E}">
        <p14:creationId xmlns:p14="http://schemas.microsoft.com/office/powerpoint/2010/main" val="4201343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6915B-3A98-45C8-A1EB-9B1F6D47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Těžba</a:t>
            </a:r>
            <a:r>
              <a:rPr lang="cs-CZ" dirty="0"/>
              <a:t> </a:t>
            </a:r>
            <a:r>
              <a:rPr lang="cs-CZ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zlata</a:t>
            </a:r>
            <a:r>
              <a:rPr lang="cs-CZ" dirty="0"/>
              <a:t> - </a:t>
            </a:r>
            <a:r>
              <a:rPr lang="cs-CZ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dnes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47F6B6-E74D-4DB8-892A-916CA1CA6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Devastující přírodu</a:t>
            </a:r>
          </a:p>
          <a:p>
            <a:r>
              <a:rPr lang="cs-CZ" dirty="0"/>
              <a:t>Prolévaní jedovatým kyanidem</a:t>
            </a:r>
          </a:p>
          <a:p>
            <a:pPr marL="0" indent="0">
              <a:buNone/>
            </a:pPr>
            <a:r>
              <a:rPr lang="cs-CZ" dirty="0"/>
              <a:t>l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E295D30-8953-4A62-9698-5EE61281D8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69" t="23368" r="16031" b="14227"/>
          <a:stretch/>
        </p:blipFill>
        <p:spPr>
          <a:xfrm>
            <a:off x="5184742" y="3106238"/>
            <a:ext cx="6711570" cy="349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66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7A6DC-CACF-4703-A64A-FFAE15969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Ryzost</a:t>
            </a:r>
            <a:r>
              <a:rPr lang="cs-CZ" dirty="0"/>
              <a:t> </a:t>
            </a:r>
            <a:r>
              <a:rPr lang="cs-CZ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zlata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9D2DF6-C185-43E4-81B1-A31F3069A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čistota zlata</a:t>
            </a:r>
          </a:p>
          <a:p>
            <a:r>
              <a:rPr lang="cs-CZ" dirty="0"/>
              <a:t>platí – ryzí = 24 karátů</a:t>
            </a:r>
          </a:p>
          <a:p>
            <a:endParaRPr lang="cs-CZ" dirty="0"/>
          </a:p>
          <a:p>
            <a:r>
              <a:rPr lang="cs-CZ" dirty="0"/>
              <a:t>Nelze mít 28 karátů</a:t>
            </a:r>
          </a:p>
          <a:p>
            <a:r>
              <a:rPr lang="cs-CZ" dirty="0"/>
              <a:t>To by bylo nad 100% čistoty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372B02A-EE51-4A3A-8317-710187A08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936" y="1690688"/>
            <a:ext cx="5984057" cy="384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9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CD0A2C-592F-4E5A-BEAD-F5B24AB78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Využití</a:t>
            </a:r>
            <a:r>
              <a:rPr lang="cs-CZ" dirty="0"/>
              <a:t> </a:t>
            </a:r>
            <a:r>
              <a:rPr lang="cs-CZ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zlata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4DC32EF-20D7-4606-A395-2948D50FB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Mince</a:t>
            </a:r>
          </a:p>
          <a:p>
            <a:r>
              <a:rPr lang="cs-CZ" dirty="0"/>
              <a:t>Šperky</a:t>
            </a:r>
          </a:p>
          <a:p>
            <a:r>
              <a:rPr lang="cs-CZ" dirty="0"/>
              <a:t>Investiční zlato</a:t>
            </a:r>
          </a:p>
          <a:p>
            <a:r>
              <a:rPr lang="cs-CZ" dirty="0"/>
              <a:t>Pozlacení</a:t>
            </a:r>
          </a:p>
          <a:p>
            <a:pPr lvl="1"/>
            <a:r>
              <a:rPr lang="cs-CZ" dirty="0"/>
              <a:t>Plošných kontaktů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59FD8A6-A6DC-4D7D-BBDA-7654A1944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872" y="525495"/>
            <a:ext cx="4575928" cy="457592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2188495-D9D1-4FEE-90BE-0EE468B8A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232" y="2879054"/>
            <a:ext cx="3921600" cy="39216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B1F703A-2D93-49A2-AA88-40441B98E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1850" y="4355184"/>
            <a:ext cx="3530930" cy="197732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3DDE0A2-D5F7-48D2-95AC-37EAD9DF89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8901" y="930651"/>
            <a:ext cx="2466975" cy="184785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C5113AD-D057-41A7-87B5-FE5FB48885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023" y="4562794"/>
            <a:ext cx="29337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9252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424</Words>
  <Application>Microsoft Office PowerPoint</Application>
  <PresentationFormat>Širokoúhlá obrazovka</PresentationFormat>
  <Paragraphs>209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Vylušti značky prvků  a doplň název</vt:lpstr>
      <vt:lpstr>Kovy budoucnosti</vt:lpstr>
      <vt:lpstr>Stříbro</vt:lpstr>
      <vt:lpstr>Výskyt a použití</vt:lpstr>
      <vt:lpstr>Proč stříbro zčerná???</vt:lpstr>
      <vt:lpstr>Zlato</vt:lpstr>
      <vt:lpstr>Těžba zlata - dnes</vt:lpstr>
      <vt:lpstr>Ryzost zlata</vt:lpstr>
      <vt:lpstr>Využití zlata</vt:lpstr>
      <vt:lpstr>Platina</vt:lpstr>
      <vt:lpstr>Využití platiny</vt:lpstr>
      <vt:lpstr>Využití platiny</vt:lpstr>
      <vt:lpstr>Titan</vt:lpstr>
      <vt:lpstr>Využití titanu</vt:lpstr>
      <vt:lpstr>Zvláštní vlastnost titanu</vt:lpstr>
      <vt:lpstr>Kovy budoucnosti    (zápis)</vt:lpstr>
      <vt:lpstr>DÚ z online hodiny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Kovy budoucnosti</dc:title>
  <dc:creator>Dagmar Hegrová</dc:creator>
  <cp:lastModifiedBy>Dagmar Hegrová</cp:lastModifiedBy>
  <cp:revision>12</cp:revision>
  <dcterms:created xsi:type="dcterms:W3CDTF">2021-03-29T17:21:42Z</dcterms:created>
  <dcterms:modified xsi:type="dcterms:W3CDTF">2021-03-29T19:12:03Z</dcterms:modified>
</cp:coreProperties>
</file>